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sldIdLst>
    <p:sldId id="256" r:id="rId2"/>
    <p:sldId id="258" r:id="rId3"/>
    <p:sldId id="259" r:id="rId4"/>
    <p:sldId id="261" r:id="rId5"/>
    <p:sldId id="264" r:id="rId6"/>
    <p:sldId id="266" r:id="rId7"/>
    <p:sldId id="268" r:id="rId8"/>
    <p:sldId id="286" r:id="rId9"/>
    <p:sldId id="287" r:id="rId10"/>
    <p:sldId id="271" r:id="rId11"/>
    <p:sldId id="272" r:id="rId12"/>
    <p:sldId id="278" r:id="rId13"/>
    <p:sldId id="279" r:id="rId14"/>
    <p:sldId id="280" r:id="rId15"/>
    <p:sldId id="281" r:id="rId16"/>
    <p:sldId id="282" r:id="rId17"/>
    <p:sldId id="283" r:id="rId18"/>
    <p:sldId id="273" r:id="rId19"/>
    <p:sldId id="277"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1458"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A31C57-4FDB-4968-BB5A-F2C266D1CBF4}" type="datetimeFigureOut">
              <a:rPr lang="en-US" smtClean="0"/>
              <a:pPr/>
              <a:t>8/12/2012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F78663-A70E-4CE4-AF22-7DBB54A3E719}" type="slidenum">
              <a:rPr lang="en-US" smtClean="0"/>
              <a:pPr/>
              <a:t>‹#›</a:t>
            </a:fld>
            <a:endParaRPr lang="en-US"/>
          </a:p>
        </p:txBody>
      </p:sp>
    </p:spTree>
    <p:extLst>
      <p:ext uri="{BB962C8B-B14F-4D97-AF65-F5344CB8AC3E}">
        <p14:creationId xmlns:p14="http://schemas.microsoft.com/office/powerpoint/2010/main" val="1777403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21"/>
          <p:cNvSpPr>
            <a:spLocks noGrp="1" noChangeArrowheads="1"/>
          </p:cNvSpPr>
          <p:nvPr>
            <p:ph type="sldNum" sz="quarter"/>
          </p:nvPr>
        </p:nvSpPr>
        <p:spPr>
          <a:noFill/>
        </p:spPr>
        <p:txBody>
          <a:bodyPr/>
          <a:lstStyle/>
          <a:p>
            <a:fld id="{7D2D16E8-F14D-42DA-921F-8B8B32DE24C6}" type="slidenum">
              <a:rPr lang="en-GB" smtClean="0">
                <a:ea typeface="Arial Unicode MS" pitchFamily="34" charset="-128"/>
                <a:cs typeface="Arial Unicode MS" pitchFamily="34" charset="-128"/>
              </a:rPr>
              <a:pPr/>
              <a:t>2</a:t>
            </a:fld>
            <a:endParaRPr lang="en-GB" smtClean="0">
              <a:ea typeface="Arial Unicode MS" pitchFamily="34" charset="-128"/>
              <a:cs typeface="Arial Unicode MS" pitchFamily="34" charset="-128"/>
            </a:endParaRPr>
          </a:p>
        </p:txBody>
      </p:sp>
      <p:sp>
        <p:nvSpPr>
          <p:cNvPr id="47107" name="Text Box 1"/>
          <p:cNvSpPr txBox="1">
            <a:spLocks noChangeArrowheads="1"/>
          </p:cNvSpPr>
          <p:nvPr/>
        </p:nvSpPr>
        <p:spPr bwMode="auto">
          <a:xfrm>
            <a:off x="1143000" y="685800"/>
            <a:ext cx="4570413"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47108" name="Rectangle 2"/>
          <p:cNvSpPr>
            <a:spLocks noGrp="1" noChangeArrowheads="1"/>
          </p:cNvSpPr>
          <p:nvPr>
            <p:ph type="body"/>
          </p:nvPr>
        </p:nvSpPr>
        <p:spPr>
          <a:xfrm>
            <a:off x="685800" y="4343400"/>
            <a:ext cx="5464175" cy="409257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xfrm>
            <a:off x="1146175" y="685800"/>
            <a:ext cx="4541838" cy="3405188"/>
          </a:xfrm>
        </p:spPr>
      </p:sp>
      <p:sp>
        <p:nvSpPr>
          <p:cNvPr id="49155" name="Notes Placeholder 2"/>
          <p:cNvSpPr>
            <a:spLocks noGrp="1"/>
          </p:cNvSpPr>
          <p:nvPr>
            <p:ph type="body" idx="1"/>
          </p:nvPr>
        </p:nvSpPr>
        <p:spPr>
          <a:noFill/>
          <a:ln/>
        </p:spPr>
        <p:txBody>
          <a:bodyPr/>
          <a:lstStyle/>
          <a:p>
            <a:endParaRPr lang="en-US" smtClean="0">
              <a:latin typeface="Times New Roman" pitchFamily="18" charset="0"/>
            </a:endParaRPr>
          </a:p>
        </p:txBody>
      </p:sp>
      <p:sp>
        <p:nvSpPr>
          <p:cNvPr id="4" name="Slide Number Placeholder 3"/>
          <p:cNvSpPr>
            <a:spLocks noGrp="1"/>
          </p:cNvSpPr>
          <p:nvPr>
            <p:ph type="sldNum" sz="quarter"/>
          </p:nvPr>
        </p:nvSpPr>
        <p:spPr/>
        <p:txBody>
          <a:bodyPr/>
          <a:lstStyle/>
          <a:p>
            <a:pPr>
              <a:defRPr/>
            </a:pPr>
            <a:fld id="{20DC58E9-1EEE-493A-8964-F366F213C0B4}" type="slidenum">
              <a:rPr lang="en-GB" smtClean="0"/>
              <a:pPr>
                <a:defRPr/>
              </a:pPr>
              <a:t>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xfrm>
            <a:off x="1146175" y="685800"/>
            <a:ext cx="4541838" cy="3405188"/>
          </a:xfrm>
        </p:spPr>
      </p:sp>
      <p:sp>
        <p:nvSpPr>
          <p:cNvPr id="52227" name="Notes Placeholder 2"/>
          <p:cNvSpPr>
            <a:spLocks noGrp="1"/>
          </p:cNvSpPr>
          <p:nvPr>
            <p:ph type="body" idx="1"/>
          </p:nvPr>
        </p:nvSpPr>
        <p:spPr>
          <a:noFill/>
          <a:ln/>
        </p:spPr>
        <p:txBody>
          <a:bodyPr/>
          <a:lstStyle/>
          <a:p>
            <a:endParaRPr lang="en-US" smtClean="0">
              <a:latin typeface="Times New Roman" pitchFamily="18" charset="0"/>
            </a:endParaRPr>
          </a:p>
        </p:txBody>
      </p:sp>
      <p:sp>
        <p:nvSpPr>
          <p:cNvPr id="4" name="Slide Number Placeholder 3"/>
          <p:cNvSpPr>
            <a:spLocks noGrp="1"/>
          </p:cNvSpPr>
          <p:nvPr>
            <p:ph type="sldNum" sz="quarter"/>
          </p:nvPr>
        </p:nvSpPr>
        <p:spPr/>
        <p:txBody>
          <a:bodyPr/>
          <a:lstStyle/>
          <a:p>
            <a:pPr>
              <a:defRPr/>
            </a:pPr>
            <a:fld id="{FD5D28D7-FF99-4226-A71A-15E128611905}" type="slidenum">
              <a:rPr lang="en-GB" smtClean="0"/>
              <a:pPr>
                <a:defRPr/>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xfrm>
            <a:off x="1146175" y="685800"/>
            <a:ext cx="4541838" cy="3405188"/>
          </a:xfrm>
        </p:spPr>
      </p:sp>
      <p:sp>
        <p:nvSpPr>
          <p:cNvPr id="53251" name="Notes Placeholder 2"/>
          <p:cNvSpPr>
            <a:spLocks noGrp="1"/>
          </p:cNvSpPr>
          <p:nvPr>
            <p:ph type="body" idx="1"/>
          </p:nvPr>
        </p:nvSpPr>
        <p:spPr>
          <a:noFill/>
          <a:ln/>
        </p:spPr>
        <p:txBody>
          <a:bodyPr/>
          <a:lstStyle/>
          <a:p>
            <a:endParaRPr lang="en-US" smtClean="0">
              <a:latin typeface="Times New Roman" pitchFamily="18" charset="0"/>
            </a:endParaRPr>
          </a:p>
        </p:txBody>
      </p:sp>
      <p:sp>
        <p:nvSpPr>
          <p:cNvPr id="4" name="Slide Number Placeholder 3"/>
          <p:cNvSpPr>
            <a:spLocks noGrp="1"/>
          </p:cNvSpPr>
          <p:nvPr>
            <p:ph type="sldNum" sz="quarter"/>
          </p:nvPr>
        </p:nvSpPr>
        <p:spPr/>
        <p:txBody>
          <a:bodyPr/>
          <a:lstStyle/>
          <a:p>
            <a:pPr>
              <a:defRPr/>
            </a:pPr>
            <a:fld id="{85122B1D-7432-4A40-BD35-6B578893230D}" type="slidenum">
              <a:rPr lang="en-GB" smtClean="0"/>
              <a:pPr>
                <a:defRPr/>
              </a:pPr>
              <a:t>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xfrm>
            <a:off x="1146175" y="685800"/>
            <a:ext cx="4541838" cy="3405188"/>
          </a:xfrm>
        </p:spPr>
      </p:sp>
      <p:sp>
        <p:nvSpPr>
          <p:cNvPr id="54275" name="Notes Placeholder 2"/>
          <p:cNvSpPr>
            <a:spLocks noGrp="1"/>
          </p:cNvSpPr>
          <p:nvPr>
            <p:ph type="body" idx="1"/>
          </p:nvPr>
        </p:nvSpPr>
        <p:spPr>
          <a:noFill/>
          <a:ln/>
        </p:spPr>
        <p:txBody>
          <a:bodyPr/>
          <a:lstStyle/>
          <a:p>
            <a:endParaRPr lang="en-US" smtClean="0">
              <a:latin typeface="Times New Roman" pitchFamily="18" charset="0"/>
            </a:endParaRPr>
          </a:p>
        </p:txBody>
      </p:sp>
      <p:sp>
        <p:nvSpPr>
          <p:cNvPr id="4" name="Slide Number Placeholder 3"/>
          <p:cNvSpPr>
            <a:spLocks noGrp="1"/>
          </p:cNvSpPr>
          <p:nvPr>
            <p:ph type="sldNum" sz="quarter"/>
          </p:nvPr>
        </p:nvSpPr>
        <p:spPr/>
        <p:txBody>
          <a:bodyPr/>
          <a:lstStyle/>
          <a:p>
            <a:pPr>
              <a:defRPr/>
            </a:pPr>
            <a:fld id="{C45D248E-8B7F-40F1-A12D-824761D86725}" type="slidenum">
              <a:rPr lang="en-GB" smtClean="0"/>
              <a:pPr>
                <a:defRPr/>
              </a:pPr>
              <a:t>10</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xfrm>
            <a:off x="1146175" y="685800"/>
            <a:ext cx="4541838" cy="3405188"/>
          </a:xfrm>
        </p:spPr>
      </p:sp>
      <p:sp>
        <p:nvSpPr>
          <p:cNvPr id="67587" name="Notes Placeholder 2"/>
          <p:cNvSpPr>
            <a:spLocks noGrp="1"/>
          </p:cNvSpPr>
          <p:nvPr>
            <p:ph type="body" idx="1"/>
          </p:nvPr>
        </p:nvSpPr>
        <p:spPr>
          <a:noFill/>
          <a:ln/>
        </p:spPr>
        <p:txBody>
          <a:bodyPr/>
          <a:lstStyle/>
          <a:p>
            <a:endParaRPr lang="en-US" smtClean="0">
              <a:latin typeface="Times New Roman" pitchFamily="18" charset="0"/>
            </a:endParaRPr>
          </a:p>
        </p:txBody>
      </p:sp>
      <p:sp>
        <p:nvSpPr>
          <p:cNvPr id="4" name="Slide Number Placeholder 3"/>
          <p:cNvSpPr>
            <a:spLocks noGrp="1"/>
          </p:cNvSpPr>
          <p:nvPr>
            <p:ph type="sldNum" sz="quarter"/>
          </p:nvPr>
        </p:nvSpPr>
        <p:spPr/>
        <p:txBody>
          <a:bodyPr/>
          <a:lstStyle/>
          <a:p>
            <a:pPr>
              <a:defRPr/>
            </a:pPr>
            <a:fld id="{62E25046-7FB0-4AD8-BCE1-D8CD1BE077BE}" type="slidenum">
              <a:rPr lang="en-GB" smtClean="0"/>
              <a:pPr>
                <a:defRPr/>
              </a:pPr>
              <a:t>11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936312B-4265-437C-8871-35E5BB451071}" type="datetimeFigureOut">
              <a:rPr lang="en-US" smtClean="0"/>
              <a:pPr/>
              <a:t>8/12/2012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18D2F5C-F582-44CC-85AF-D644AF210ED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36312B-4265-437C-8871-35E5BB451071}" type="datetimeFigureOut">
              <a:rPr lang="en-US" smtClean="0"/>
              <a:pPr/>
              <a:t>8/12/2012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8D2F5C-F582-44CC-85AF-D644AF210ED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36312B-4265-437C-8871-35E5BB451071}" type="datetimeFigureOut">
              <a:rPr lang="en-US" smtClean="0"/>
              <a:pPr/>
              <a:t>8/12/2012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8D2F5C-F582-44CC-85AF-D644AF210ED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36312B-4265-437C-8871-35E5BB451071}" type="datetimeFigureOut">
              <a:rPr lang="en-US" smtClean="0"/>
              <a:pPr/>
              <a:t>8/12/2012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8D2F5C-F582-44CC-85AF-D644AF210ED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936312B-4265-437C-8871-35E5BB451071}" type="datetimeFigureOut">
              <a:rPr lang="en-US" smtClean="0"/>
              <a:pPr/>
              <a:t>8/12/2012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8D2F5C-F582-44CC-85AF-D644AF210ED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36312B-4265-437C-8871-35E5BB451071}" type="datetimeFigureOut">
              <a:rPr lang="en-US" smtClean="0"/>
              <a:pPr/>
              <a:t>8/12/2012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8D2F5C-F582-44CC-85AF-D644AF210ED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936312B-4265-437C-8871-35E5BB451071}" type="datetimeFigureOut">
              <a:rPr lang="en-US" smtClean="0"/>
              <a:pPr/>
              <a:t>8/12/2012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8D2F5C-F582-44CC-85AF-D644AF210ED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936312B-4265-437C-8871-35E5BB451071}" type="datetimeFigureOut">
              <a:rPr lang="en-US" smtClean="0"/>
              <a:pPr/>
              <a:t>8/12/2012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8D2F5C-F582-44CC-85AF-D644AF210ED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36312B-4265-437C-8871-35E5BB451071}" type="datetimeFigureOut">
              <a:rPr lang="en-US" smtClean="0"/>
              <a:pPr/>
              <a:t>8/12/2012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8D2F5C-F582-44CC-85AF-D644AF210ED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36312B-4265-437C-8871-35E5BB451071}" type="datetimeFigureOut">
              <a:rPr lang="en-US" smtClean="0"/>
              <a:pPr/>
              <a:t>8/12/2012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8D2F5C-F582-44CC-85AF-D644AF210ED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936312B-4265-437C-8871-35E5BB451071}" type="datetimeFigureOut">
              <a:rPr lang="en-US" smtClean="0"/>
              <a:pPr/>
              <a:t>8/12/2012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18D2F5C-F582-44CC-85AF-D644AF210ED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936312B-4265-437C-8871-35E5BB451071}" type="datetimeFigureOut">
              <a:rPr lang="en-US" smtClean="0"/>
              <a:pPr/>
              <a:t>8/12/2012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18D2F5C-F582-44CC-85AF-D644AF210ED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Introduction to seed production and preservation </a:t>
            </a:r>
            <a:endParaRPr lang="en-US" dirty="0"/>
          </a:p>
        </p:txBody>
      </p:sp>
      <p:sp>
        <p:nvSpPr>
          <p:cNvPr id="3" name="Subtitle 2"/>
          <p:cNvSpPr>
            <a:spLocks noGrp="1"/>
          </p:cNvSpPr>
          <p:nvPr>
            <p:ph type="subTitle" idx="1"/>
          </p:nvPr>
        </p:nvSpPr>
        <p:spPr/>
        <p:txBody>
          <a:bodyPr/>
          <a:lstStyle/>
          <a:p>
            <a:r>
              <a:rPr lang="en-US" dirty="0" smtClean="0"/>
              <a:t>By Samuel Nderitu,</a:t>
            </a:r>
          </a:p>
          <a:p>
            <a:r>
              <a:rPr lang="en-US" dirty="0" smtClean="0"/>
              <a:t>Director, G-BIACK Kenya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228600" y="0"/>
            <a:ext cx="8763000" cy="6858000"/>
          </a:xfrm>
        </p:spPr>
        <p:txBody>
          <a:bodyPr/>
          <a:lstStyle/>
          <a:p>
            <a:pPr algn="just"/>
            <a:endParaRPr lang="en-US" dirty="0" smtClean="0"/>
          </a:p>
          <a:p>
            <a:pPr algn="just"/>
            <a:r>
              <a:rPr lang="en-US" dirty="0" smtClean="0"/>
              <a:t>As a consequence they are pursuing a number of expensive and socially questionable tactics WHICH include;-</a:t>
            </a:r>
          </a:p>
          <a:p>
            <a:pPr marL="971550" lvl="1" indent="-514350" algn="just">
              <a:buFont typeface="Arial" charset="0"/>
              <a:buAutoNum type="arabicPeriod"/>
            </a:pPr>
            <a:r>
              <a:rPr lang="en-US" dirty="0" smtClean="0"/>
              <a:t>Development and patenting/rights of seeds and seed technology</a:t>
            </a:r>
          </a:p>
          <a:p>
            <a:pPr marL="971550" lvl="1" indent="-514350" algn="just">
              <a:buFont typeface="Arial" charset="0"/>
              <a:buAutoNum type="arabicPeriod"/>
            </a:pPr>
            <a:r>
              <a:rPr lang="en-US" dirty="0" smtClean="0"/>
              <a:t>Acquisition/purchase of smaller seed breeding companies</a:t>
            </a:r>
          </a:p>
          <a:p>
            <a:pPr marL="971550" lvl="1" indent="-514350" algn="just">
              <a:buFont typeface="Arial" charset="0"/>
              <a:buAutoNum type="arabicPeriod"/>
            </a:pPr>
            <a:r>
              <a:rPr lang="en-US" dirty="0" smtClean="0"/>
              <a:t>Lobbying governments to formally acknowledge corporate interest and investment in their federal seed and plant breeding legislation and policies. </a:t>
            </a:r>
          </a:p>
          <a:p>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81000" y="0"/>
            <a:ext cx="8205788" cy="762000"/>
          </a:xfrm>
        </p:spPr>
        <p:txBody>
          <a:bodyPr>
            <a:normAutofit fontScale="90000"/>
          </a:bodyPr>
          <a:lstStyle/>
          <a:p>
            <a:r>
              <a:rPr lang="en-US" dirty="0" smtClean="0"/>
              <a:t>What do we do then?</a:t>
            </a:r>
          </a:p>
        </p:txBody>
      </p:sp>
      <p:sp>
        <p:nvSpPr>
          <p:cNvPr id="23555" name="Content Placeholder 2"/>
          <p:cNvSpPr>
            <a:spLocks noGrp="1"/>
          </p:cNvSpPr>
          <p:nvPr>
            <p:ph idx="1"/>
          </p:nvPr>
        </p:nvSpPr>
        <p:spPr>
          <a:xfrm>
            <a:off x="304800" y="685800"/>
            <a:ext cx="8434388" cy="5791200"/>
          </a:xfrm>
        </p:spPr>
        <p:txBody>
          <a:bodyPr/>
          <a:lstStyle/>
          <a:p>
            <a:r>
              <a:rPr lang="en-US" dirty="0" smtClean="0"/>
              <a:t>Organizations, Activists, </a:t>
            </a:r>
            <a:r>
              <a:rPr lang="en-US" dirty="0" smtClean="0"/>
              <a:t>Farmers, etc. </a:t>
            </a:r>
            <a:r>
              <a:rPr lang="en-US" dirty="0" smtClean="0"/>
              <a:t>need to come together and lobby  </a:t>
            </a:r>
          </a:p>
          <a:p>
            <a:pPr>
              <a:buNone/>
            </a:pPr>
            <a:endParaRPr lang="en-US" dirty="0" smtClean="0"/>
          </a:p>
          <a:p>
            <a:r>
              <a:rPr lang="en-US" dirty="0" smtClean="0"/>
              <a:t>Understand that seed is life and he who owns it owns life”</a:t>
            </a:r>
          </a:p>
          <a:p>
            <a:pPr>
              <a:buNone/>
            </a:pPr>
            <a:endParaRPr lang="en-US" dirty="0" smtClean="0"/>
          </a:p>
          <a:p>
            <a:r>
              <a:rPr lang="en-US" dirty="0" smtClean="0"/>
              <a:t>You are the gate keeper. “if the gate keeper hears the thief's coming but does not blow the whistle and the owner is killed……………….. </a:t>
            </a:r>
          </a:p>
          <a:p>
            <a:pPr>
              <a:buNone/>
            </a:pPr>
            <a:endParaRPr lang="en-US" dirty="0" smtClean="0"/>
          </a:p>
          <a:p>
            <a:r>
              <a:rPr lang="en-US" dirty="0" smtClean="0"/>
              <a:t>Mobilize farmers and remind them of their initial way of preserving the seed.</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Save Seeds? </a:t>
            </a:r>
            <a:r>
              <a:rPr lang="en-US" b="1" dirty="0" smtClean="0"/>
              <a:t/>
            </a:r>
            <a:br>
              <a:rPr lang="en-US" b="1" dirty="0" smtClean="0"/>
            </a:br>
            <a:endParaRPr lang="en-US" dirty="0"/>
          </a:p>
        </p:txBody>
      </p:sp>
      <p:sp>
        <p:nvSpPr>
          <p:cNvPr id="3" name="Content Placeholder 2"/>
          <p:cNvSpPr>
            <a:spLocks noGrp="1"/>
          </p:cNvSpPr>
          <p:nvPr>
            <p:ph idx="1"/>
          </p:nvPr>
        </p:nvSpPr>
        <p:spPr/>
        <p:txBody>
          <a:bodyPr/>
          <a:lstStyle/>
          <a:p>
            <a:r>
              <a:rPr lang="en-US" dirty="0" smtClean="0"/>
              <a:t>1. </a:t>
            </a:r>
            <a:r>
              <a:rPr lang="en-US" b="1" dirty="0" smtClean="0"/>
              <a:t>To renew your age-old partnership with plants.</a:t>
            </a:r>
            <a:r>
              <a:rPr lang="en-US" dirty="0" smtClean="0"/>
              <a:t> </a:t>
            </a:r>
          </a:p>
          <a:p>
            <a:pPr>
              <a:buNone/>
            </a:pPr>
            <a:r>
              <a:rPr lang="en-US" dirty="0" smtClean="0"/>
              <a:t>Seeds are the life force. Plants, as living beings, desire to reproduce. By allowing them to go to seed and complete their growth cycle, you cooperate in a process essential to all life forms on </a:t>
            </a:r>
            <a:r>
              <a:rPr lang="en-US" dirty="0" smtClean="0"/>
              <a:t>Earth.</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2. To retain control of your food supply.</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Some things are too important to allow other people to do for you. Food is a basic necessity and the cornerstone of our culture. Control of the seed is key to control of our food supply. By saving seeds you retain that lifeline. Over the past two generations, the seed industry has done almost no work to maintain, improve or develop open-pollinated varieties that will come true from seed. What little has been done has been accomplished by dedicated amateur seed savers and breeders. We need more such people. Instead, the industry has emphasized hybrid </a:t>
            </a:r>
            <a:r>
              <a:rPr lang="en-US" dirty="0" smtClean="0"/>
              <a:t>varieties, </a:t>
            </a:r>
            <a:r>
              <a:rPr lang="en-US" dirty="0" smtClean="0"/>
              <a:t>whose breeding lines are trade secrets and whose seed will not come true to type. Lately, biotechnology research has almost completely replaced classical plant breeding at our universities and in the seed </a:t>
            </a:r>
            <a:r>
              <a:rPr lang="en-US" dirty="0" smtClean="0"/>
              <a:t>industry.</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3. To </a:t>
            </a:r>
            <a:r>
              <a:rPr lang="en-US" b="1" dirty="0" smtClean="0"/>
              <a:t>preserve our heritage and our biodiversity.</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Farmers saved seeds and improved food crops for millennia. Seed companies have been on the scene for fewer than three centuries. Only in the last hundred years have farmers and gardeners become widely dependent on seed companies. Today the seed industry is so concentrated that just five large multinational corporations control 75% of the world’s vegetable seed market. They add and drop varieties according to their own financial interests. Many of our present varieties have only one commercial source. If they are dropped, they will disappear and you won’t be able to get them—unless you save seed.</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a:t>
            </a:r>
            <a:r>
              <a:rPr lang="en-US" b="1" dirty="0" smtClean="0"/>
              <a:t>To preserve the varietal characteristics you want.</a:t>
            </a:r>
            <a:endParaRPr lang="en-US" dirty="0"/>
          </a:p>
        </p:txBody>
      </p:sp>
      <p:sp>
        <p:nvSpPr>
          <p:cNvPr id="3" name="Content Placeholder 2"/>
          <p:cNvSpPr>
            <a:spLocks noGrp="1"/>
          </p:cNvSpPr>
          <p:nvPr>
            <p:ph idx="1"/>
          </p:nvPr>
        </p:nvSpPr>
        <p:spPr/>
        <p:txBody>
          <a:bodyPr>
            <a:normAutofit/>
          </a:bodyPr>
          <a:lstStyle/>
          <a:p>
            <a:r>
              <a:rPr lang="en-US" dirty="0" smtClean="0"/>
              <a:t>Most varieties being developed by the industry are for large-scale food processors and marketers. For the most part, they are bred for uniform ripening, long distance </a:t>
            </a:r>
            <a:r>
              <a:rPr lang="en-US" dirty="0" err="1" smtClean="0"/>
              <a:t>shipability</a:t>
            </a:r>
            <a:r>
              <a:rPr lang="en-US" dirty="0" smtClean="0"/>
              <a:t>, and perfect appearance at the expense of taste and staggered ripening. If you want the best-tasting varieties, save your own seed from the ones you like.</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5. To develop and preserve strains adapted to your own growing conditions.</a:t>
            </a:r>
            <a:endParaRPr lang="en-US" dirty="0"/>
          </a:p>
        </p:txBody>
      </p:sp>
      <p:sp>
        <p:nvSpPr>
          <p:cNvPr id="3" name="Content Placeholder 2"/>
          <p:cNvSpPr>
            <a:spLocks noGrp="1"/>
          </p:cNvSpPr>
          <p:nvPr>
            <p:ph idx="1"/>
          </p:nvPr>
        </p:nvSpPr>
        <p:spPr/>
        <p:txBody>
          <a:bodyPr>
            <a:normAutofit/>
          </a:bodyPr>
          <a:lstStyle/>
          <a:p>
            <a:r>
              <a:rPr lang="en-US" dirty="0" smtClean="0"/>
              <a:t>5. The large corporations who control the seed trade bought out scores of small and regional seed companies and dropped many of the regional specialties. They are interested only in varieties with widespread adaptability. If you want varieties and strains most adaptable to your specific climate conditions, you can get them only by saving your own seed. Over several generations, seeds can develop very specific adaptabilities to the conditions at your site.</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6. To help preserve our right to save seeds.</a:t>
            </a:r>
            <a:endParaRPr lang="en-US" dirty="0"/>
          </a:p>
        </p:txBody>
      </p:sp>
      <p:sp>
        <p:nvSpPr>
          <p:cNvPr id="3" name="Content Placeholder 2"/>
          <p:cNvSpPr>
            <a:spLocks noGrp="1"/>
          </p:cNvSpPr>
          <p:nvPr>
            <p:ph idx="1"/>
          </p:nvPr>
        </p:nvSpPr>
        <p:spPr/>
        <p:txBody>
          <a:bodyPr>
            <a:normAutofit lnSpcReduction="10000"/>
          </a:bodyPr>
          <a:lstStyle/>
          <a:p>
            <a:r>
              <a:rPr lang="en-US" dirty="0" smtClean="0"/>
              <a:t>. The industry continues to place more and more restrictions on farmers’ and gardeners’ right to save seeds. Variety patenting, licensing agreements, and restricted lists such as that maintained by the European Union, are industry tools to wrest control of the seed from the commons and keep it for themselves. Terminator Technology, now in its developmental phase, would render seeds sterile, making it impossible for farmers to save seed and forcing users back to the seed companies for every new crop.</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pPr algn="ctr"/>
            <a:r>
              <a:rPr lang="en-US" dirty="0" smtClean="0">
                <a:solidFill>
                  <a:srgbClr val="00B050"/>
                </a:solidFill>
              </a:rPr>
              <a:t>The seed saving process </a:t>
            </a:r>
            <a:br>
              <a:rPr lang="en-US" dirty="0" smtClean="0">
                <a:solidFill>
                  <a:srgbClr val="00B050"/>
                </a:solidFill>
              </a:rPr>
            </a:br>
            <a:r>
              <a:rPr lang="en-US" dirty="0" smtClean="0">
                <a:solidFill>
                  <a:srgbClr val="00B050"/>
                </a:solidFill>
              </a:rPr>
              <a:t>            </a:t>
            </a:r>
            <a:r>
              <a:rPr lang="en-US" i="1" dirty="0" smtClean="0">
                <a:solidFill>
                  <a:srgbClr val="00B050"/>
                </a:solidFill>
              </a:rPr>
              <a:t>in a nutshell </a:t>
            </a:r>
            <a:endParaRPr lang="en-US" i="1" dirty="0">
              <a:solidFill>
                <a:srgbClr val="00B050"/>
              </a:solidFill>
            </a:endParaRPr>
          </a:p>
        </p:txBody>
      </p:sp>
      <p:sp>
        <p:nvSpPr>
          <p:cNvPr id="3" name="Content Placeholder 2"/>
          <p:cNvSpPr>
            <a:spLocks noGrp="1"/>
          </p:cNvSpPr>
          <p:nvPr>
            <p:ph idx="1"/>
          </p:nvPr>
        </p:nvSpPr>
        <p:spPr>
          <a:xfrm>
            <a:off x="0" y="1371600"/>
            <a:ext cx="8839200" cy="5181600"/>
          </a:xfrm>
        </p:spPr>
        <p:txBody>
          <a:bodyPr>
            <a:normAutofit fontScale="25000" lnSpcReduction="20000"/>
          </a:bodyPr>
          <a:lstStyle/>
          <a:p>
            <a:pPr>
              <a:buNone/>
            </a:pPr>
            <a:r>
              <a:rPr lang="en-US" sz="11200" i="1" dirty="0">
                <a:solidFill>
                  <a:srgbClr val="00B050"/>
                </a:solidFill>
              </a:rPr>
              <a:t>The seed saving process goes through a number of stages. </a:t>
            </a:r>
          </a:p>
          <a:p>
            <a:pPr>
              <a:buNone/>
            </a:pPr>
            <a:r>
              <a:rPr lang="en-US" sz="9600" dirty="0"/>
              <a:t>1. Making your seed garden </a:t>
            </a:r>
          </a:p>
          <a:p>
            <a:r>
              <a:rPr lang="en-US" sz="9600" dirty="0"/>
              <a:t>Make a garden in which to grow plants for seed </a:t>
            </a:r>
            <a:endParaRPr lang="en-US" sz="9600" dirty="0" smtClean="0"/>
          </a:p>
          <a:p>
            <a:pPr>
              <a:buNone/>
            </a:pPr>
            <a:endParaRPr lang="en-US" sz="9600" dirty="0"/>
          </a:p>
          <a:p>
            <a:pPr>
              <a:buNone/>
            </a:pPr>
            <a:r>
              <a:rPr lang="en-US" sz="9600" dirty="0"/>
              <a:t>2. Looking after plants </a:t>
            </a:r>
            <a:r>
              <a:rPr lang="en-US" sz="9600" dirty="0" smtClean="0"/>
              <a:t>( Agronomic)</a:t>
            </a:r>
            <a:endParaRPr lang="en-US" sz="9600" dirty="0"/>
          </a:p>
          <a:p>
            <a:r>
              <a:rPr lang="en-US" sz="9600" dirty="0" smtClean="0"/>
              <a:t>Planting, </a:t>
            </a:r>
            <a:r>
              <a:rPr lang="en-US" sz="9600" dirty="0" smtClean="0"/>
              <a:t>composting/mulching</a:t>
            </a:r>
            <a:r>
              <a:rPr lang="en-US" sz="9600" dirty="0"/>
              <a:t>, weeding, </a:t>
            </a:r>
            <a:r>
              <a:rPr lang="en-US" sz="9600" dirty="0" smtClean="0"/>
              <a:t>harvesting, labeling, etc. </a:t>
            </a:r>
            <a:endParaRPr lang="en-US" sz="9600" dirty="0"/>
          </a:p>
          <a:p>
            <a:pPr>
              <a:buNone/>
            </a:pPr>
            <a:endParaRPr lang="en-US" sz="9600" dirty="0"/>
          </a:p>
          <a:p>
            <a:pPr>
              <a:buNone/>
            </a:pPr>
            <a:r>
              <a:rPr lang="en-US" sz="9600" dirty="0"/>
              <a:t>3. Select the best seed </a:t>
            </a:r>
          </a:p>
          <a:p>
            <a:r>
              <a:rPr lang="en-US" sz="9600" dirty="0"/>
              <a:t>Choose seed from the healthiest, most productive, pest resistant and tastiest plants </a:t>
            </a:r>
            <a:endParaRPr lang="en-US" sz="9600" dirty="0" smtClean="0"/>
          </a:p>
          <a:p>
            <a:endParaRPr lang="en-US" sz="9600" dirty="0" smtClean="0"/>
          </a:p>
          <a:p>
            <a:pPr marL="0" indent="0">
              <a:buNone/>
            </a:pPr>
            <a:r>
              <a:rPr lang="en-US" sz="9600" dirty="0" smtClean="0"/>
              <a:t>4</a:t>
            </a:r>
            <a:r>
              <a:rPr lang="en-US" sz="9600" dirty="0"/>
              <a:t>. Collect seed </a:t>
            </a:r>
          </a:p>
          <a:p>
            <a:r>
              <a:rPr lang="en-US" sz="9600" dirty="0"/>
              <a:t>Harvest the best of the seed in your garden </a:t>
            </a:r>
          </a:p>
          <a:p>
            <a:endParaRPr lang="en-US" sz="9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457200"/>
            <a:ext cx="8610600" cy="5632311"/>
          </a:xfrm>
          <a:prstGeom prst="rect">
            <a:avLst/>
          </a:prstGeom>
        </p:spPr>
        <p:txBody>
          <a:bodyPr wrap="square">
            <a:spAutoFit/>
          </a:bodyPr>
          <a:lstStyle/>
          <a:p>
            <a:pPr>
              <a:buNone/>
            </a:pPr>
            <a:r>
              <a:rPr lang="en-US" sz="3600" dirty="0" smtClean="0"/>
              <a:t>5. Clean seed </a:t>
            </a:r>
          </a:p>
          <a:p>
            <a:r>
              <a:rPr lang="en-US" sz="3600" dirty="0" smtClean="0"/>
              <a:t>Clean husk and other material from your seed </a:t>
            </a:r>
          </a:p>
          <a:p>
            <a:pPr>
              <a:buNone/>
            </a:pPr>
            <a:endParaRPr lang="en-US" sz="3600" dirty="0" smtClean="0"/>
          </a:p>
          <a:p>
            <a:r>
              <a:rPr lang="en-US" sz="3600" dirty="0" smtClean="0"/>
              <a:t>6. Dry seed </a:t>
            </a:r>
          </a:p>
          <a:p>
            <a:r>
              <a:rPr lang="en-US" sz="3600" dirty="0" smtClean="0"/>
              <a:t>Dry your seed ready for storage </a:t>
            </a:r>
          </a:p>
          <a:p>
            <a:pPr>
              <a:buNone/>
            </a:pPr>
            <a:endParaRPr lang="en-US" sz="3600" dirty="0" smtClean="0"/>
          </a:p>
          <a:p>
            <a:pPr>
              <a:buNone/>
            </a:pPr>
            <a:r>
              <a:rPr lang="en-US" sz="3600" dirty="0" smtClean="0"/>
              <a:t>7. Test seed germination </a:t>
            </a:r>
          </a:p>
          <a:p>
            <a:r>
              <a:rPr lang="en-US" sz="3600" dirty="0" smtClean="0"/>
              <a:t>Work out the number of seeds likely to grow in the garden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p:txBody>
          <a:bodyPr/>
          <a:lstStyle/>
          <a:p>
            <a:pPr>
              <a:lnSpc>
                <a:spcPct val="71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smtClean="0">
                <a:solidFill>
                  <a:srgbClr val="00B050"/>
                </a:solidFill>
              </a:rPr>
              <a:t>Definition of a seed</a:t>
            </a:r>
          </a:p>
        </p:txBody>
      </p:sp>
      <p:sp>
        <p:nvSpPr>
          <p:cNvPr id="3075" name="Rectangle 5"/>
          <p:cNvSpPr>
            <a:spLocks noGrp="1" noChangeArrowheads="1"/>
          </p:cNvSpPr>
          <p:nvPr>
            <p:ph idx="1"/>
          </p:nvPr>
        </p:nvSpPr>
        <p:spPr>
          <a:xfrm>
            <a:off x="381000" y="1974850"/>
            <a:ext cx="8205788" cy="4883150"/>
          </a:xfrm>
        </p:spPr>
        <p:txBody>
          <a:bodyPr>
            <a:normAutofit/>
          </a:bodyPr>
          <a:lstStyle/>
          <a:p>
            <a:r>
              <a:rPr lang="en-US" dirty="0" smtClean="0"/>
              <a:t> A Seed </a:t>
            </a:r>
            <a:r>
              <a:rPr lang="en-US" dirty="0"/>
              <a:t>is defined as the part of a plant from which a new plant can be grown. It can be</a:t>
            </a:r>
            <a:r>
              <a:rPr lang="en-US" dirty="0" smtClean="0"/>
              <a:t>:</a:t>
            </a:r>
          </a:p>
          <a:p>
            <a:r>
              <a:rPr lang="en-US" dirty="0" smtClean="0"/>
              <a:t> Generative </a:t>
            </a:r>
            <a:r>
              <a:rPr lang="en-US" dirty="0"/>
              <a:t>- such as grain or fruit seed, usually produced through sexual reproduction and consisting of an embryo and its food store within a hardened seed coat (</a:t>
            </a:r>
            <a:r>
              <a:rPr lang="en-US" dirty="0" err="1"/>
              <a:t>testa</a:t>
            </a:r>
            <a:r>
              <a:rPr lang="en-US" dirty="0"/>
              <a:t>); or </a:t>
            </a:r>
          </a:p>
          <a:p>
            <a:r>
              <a:rPr lang="en-US" dirty="0" smtClean="0"/>
              <a:t>Vegetative </a:t>
            </a:r>
            <a:r>
              <a:rPr lang="en-US" dirty="0"/>
              <a:t>- consisting of any propagative part of a plant such as a stem, tuber or bulb. </a:t>
            </a:r>
          </a:p>
          <a:p>
            <a:pPr>
              <a:buNone/>
            </a:pPr>
            <a:r>
              <a:rPr lang="en-US" dirty="0"/>
              <a:t> </a:t>
            </a:r>
          </a:p>
          <a:p>
            <a:pPr>
              <a:lnSpc>
                <a:spcPct val="105000"/>
              </a:lnSpc>
              <a:buNone/>
            </a:pPr>
            <a:endParaRPr lang="en-US" dirty="0" smtClean="0"/>
          </a:p>
          <a:p>
            <a:pPr>
              <a:lnSpc>
                <a:spcPct val="105000"/>
              </a:lnSpc>
              <a:buNone/>
            </a:pPr>
            <a:endParaRPr lang="en-US" dirty="0" smtClean="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57200"/>
            <a:ext cx="8534400" cy="5632311"/>
          </a:xfrm>
          <a:prstGeom prst="rect">
            <a:avLst/>
          </a:prstGeom>
        </p:spPr>
        <p:txBody>
          <a:bodyPr wrap="square">
            <a:spAutoFit/>
          </a:bodyPr>
          <a:lstStyle/>
          <a:p>
            <a:pPr>
              <a:buNone/>
            </a:pPr>
            <a:r>
              <a:rPr lang="en-US" sz="4000" dirty="0" smtClean="0"/>
              <a:t>8. Packaging seed </a:t>
            </a:r>
          </a:p>
          <a:p>
            <a:pPr>
              <a:buNone/>
            </a:pPr>
            <a:endParaRPr lang="en-US" sz="4000" dirty="0" smtClean="0"/>
          </a:p>
          <a:p>
            <a:pPr>
              <a:buNone/>
            </a:pPr>
            <a:r>
              <a:rPr lang="en-US" sz="4000" dirty="0" smtClean="0"/>
              <a:t>9. Store seed </a:t>
            </a:r>
          </a:p>
          <a:p>
            <a:r>
              <a:rPr lang="en-US" sz="4000" dirty="0" smtClean="0"/>
              <a:t>Store seed safely so it will not rot or be eaten by insects </a:t>
            </a:r>
          </a:p>
          <a:p>
            <a:endParaRPr lang="en-US" sz="4000" dirty="0" smtClean="0"/>
          </a:p>
          <a:p>
            <a:pPr>
              <a:buNone/>
            </a:pPr>
            <a:r>
              <a:rPr lang="en-US" sz="4000" dirty="0" smtClean="0"/>
              <a:t>10. Distribute seed </a:t>
            </a:r>
          </a:p>
          <a:p>
            <a:r>
              <a:rPr lang="en-US" sz="4000" dirty="0" smtClean="0"/>
              <a:t>Share seed with other gardeners so all </a:t>
            </a:r>
            <a:r>
              <a:rPr lang="en-US" sz="4000" dirty="0" err="1" smtClean="0"/>
              <a:t>beneﬁt</a:t>
            </a:r>
            <a:r>
              <a:rPr lang="en-US" sz="4000" dirty="0" smtClean="0"/>
              <a:t> from a reliable supply of food</a:t>
            </a:r>
            <a:endParaRPr lang="en-US" sz="4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a:t>
            </a:r>
            <a:endParaRPr lang="en-US" dirty="0"/>
          </a:p>
        </p:txBody>
      </p:sp>
      <p:sp>
        <p:nvSpPr>
          <p:cNvPr id="3" name="Content Placeholder 2"/>
          <p:cNvSpPr>
            <a:spLocks noGrp="1"/>
          </p:cNvSpPr>
          <p:nvPr>
            <p:ph idx="1"/>
          </p:nvPr>
        </p:nvSpPr>
        <p:spPr/>
        <p:txBody>
          <a:bodyPr/>
          <a:lstStyle/>
          <a:p>
            <a:r>
              <a:rPr lang="en-US" dirty="0" smtClean="0"/>
              <a:t>Seeds include animal species, birds, fungi, microbes……………………</a:t>
            </a:r>
          </a:p>
          <a:p>
            <a:r>
              <a:rPr lang="en-US" dirty="0" smtClean="0"/>
              <a:t>Without seeds, we could find ourselves in a situation without food, or with someone deciding who gets food first, or not at all. It's just that simple.</a:t>
            </a:r>
            <a:endParaRPr lang="en-US" sz="2800" b="1" u="sng" dirty="0" smtClean="0">
              <a:solidFill>
                <a:srgbClr val="FF0000"/>
              </a:solidFill>
            </a:endParaRP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915400" cy="6858000"/>
          </a:xfrm>
        </p:spPr>
        <p:txBody>
          <a:bodyPr rtlCol="0">
            <a:normAutofit/>
          </a:bodyPr>
          <a:lstStyle/>
          <a:p>
            <a:pPr marL="609600" indent="-609600" fontAlgn="auto">
              <a:spcAft>
                <a:spcPts val="0"/>
              </a:spcAft>
              <a:buNone/>
              <a:defRPr/>
            </a:pPr>
            <a:r>
              <a:rPr lang="en-US" sz="2800" dirty="0" smtClean="0"/>
              <a:t>                        </a:t>
            </a:r>
            <a:r>
              <a:rPr lang="en-US" sz="2800" b="1" dirty="0" smtClean="0"/>
              <a:t>Facts about seeds</a:t>
            </a:r>
          </a:p>
          <a:p>
            <a:pPr marL="609600" indent="-609600" fontAlgn="auto">
              <a:spcAft>
                <a:spcPts val="0"/>
              </a:spcAft>
              <a:buFontTx/>
              <a:buAutoNum type="alphaLcPeriod"/>
              <a:defRPr/>
            </a:pPr>
            <a:r>
              <a:rPr lang="en-US" sz="2800" dirty="0" smtClean="0"/>
              <a:t>Small scale farmers are slowly losing the control of seeds they plant to profit driven companies – are becoming dependent to these companies. </a:t>
            </a:r>
          </a:p>
          <a:p>
            <a:pPr marL="609600" indent="-609600" fontAlgn="auto">
              <a:spcAft>
                <a:spcPts val="0"/>
              </a:spcAft>
              <a:buFontTx/>
              <a:buAutoNum type="alphaLcPeriod"/>
              <a:defRPr/>
            </a:pPr>
            <a:r>
              <a:rPr lang="en-US" sz="2800" dirty="0" smtClean="0"/>
              <a:t>Most farmers cannot afford the costs of farm inputs (e.g. seed, fertilizers, pesticides, etc.  </a:t>
            </a:r>
          </a:p>
          <a:p>
            <a:pPr marL="609600" indent="-609600" fontAlgn="auto">
              <a:spcAft>
                <a:spcPts val="0"/>
              </a:spcAft>
              <a:buFontTx/>
              <a:buAutoNum type="alphaLcPeriod"/>
              <a:defRPr/>
            </a:pPr>
            <a:r>
              <a:rPr lang="en-US" sz="2800" dirty="0" smtClean="0"/>
              <a:t>Farmers are not sharing their experiences with other farmers and hence the knowledge is slowly being buried with the  death of local experts. </a:t>
            </a:r>
          </a:p>
          <a:p>
            <a:pPr marL="609600" indent="-609600" fontAlgn="auto">
              <a:spcAft>
                <a:spcPts val="0"/>
              </a:spcAft>
              <a:buFontTx/>
              <a:buAutoNum type="alphaLcPeriod"/>
              <a:defRPr/>
            </a:pPr>
            <a:r>
              <a:rPr lang="en-US" sz="2800" dirty="0" smtClean="0"/>
              <a:t>Most farmers always embrace hybrid seeds but always go back to their local seeds. </a:t>
            </a:r>
          </a:p>
          <a:p>
            <a:pPr marL="609600" indent="-609600" fontAlgn="auto">
              <a:spcAft>
                <a:spcPts val="0"/>
              </a:spcAft>
              <a:buFontTx/>
              <a:buAutoNum type="alphaLcPeriod"/>
              <a:defRPr/>
            </a:pPr>
            <a:r>
              <a:rPr lang="en-US" sz="2800" dirty="0" smtClean="0"/>
              <a:t>There are limited forums for farmers to share their seed conservation practices e.g. seed shows, on-farm, </a:t>
            </a:r>
          </a:p>
          <a:p>
            <a:pPr fontAlgn="auto">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81000"/>
            <a:ext cx="8839200" cy="2862322"/>
          </a:xfrm>
          <a:prstGeom prst="rect">
            <a:avLst/>
          </a:prstGeom>
        </p:spPr>
        <p:txBody>
          <a:bodyPr wrap="square">
            <a:spAutoFit/>
          </a:bodyPr>
          <a:lstStyle/>
          <a:p>
            <a:pPr algn="just"/>
            <a:r>
              <a:rPr lang="en-US" sz="3600" dirty="0" smtClean="0"/>
              <a:t>In the 19th century, there were 7,100 varieties of apples alone. Today, we only have 300 types of apples left. This fact alone should force us to start saving seed.</a:t>
            </a:r>
          </a:p>
          <a:p>
            <a:pPr algn="just"/>
            <a:endParaRPr lang="en-US" sz="3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1"/>
          </p:nvPr>
        </p:nvSpPr>
        <p:spPr>
          <a:xfrm>
            <a:off x="457200" y="0"/>
            <a:ext cx="8205788" cy="6629400"/>
          </a:xfrm>
        </p:spPr>
        <p:txBody>
          <a:bodyPr>
            <a:normAutofit/>
          </a:bodyPr>
          <a:lstStyle/>
          <a:p>
            <a:pPr algn="just">
              <a:buNone/>
            </a:pPr>
            <a:endParaRPr lang="en-US" dirty="0" smtClean="0"/>
          </a:p>
          <a:p>
            <a:pPr algn="just">
              <a:buNone/>
            </a:pPr>
            <a:endParaRPr lang="en-US" dirty="0" smtClean="0"/>
          </a:p>
          <a:p>
            <a:pPr algn="just">
              <a:buNone/>
            </a:pPr>
            <a:r>
              <a:rPr lang="en-US" sz="2800" dirty="0" smtClean="0"/>
              <a:t>Driven by what has been best described as a pathological requirement to provide economic returns to </a:t>
            </a:r>
            <a:r>
              <a:rPr lang="en-US" sz="2800" dirty="0" smtClean="0"/>
              <a:t>shareholders, </a:t>
            </a:r>
            <a:r>
              <a:rPr lang="en-US" sz="2800" dirty="0" smtClean="0"/>
              <a:t>giant agrochemical corporations </a:t>
            </a:r>
            <a:r>
              <a:rPr lang="en-US" sz="2800" dirty="0" smtClean="0"/>
              <a:t>are </a:t>
            </a:r>
            <a:r>
              <a:rPr lang="en-US" sz="2800" dirty="0" smtClean="0"/>
              <a:t>vying for ownership and control of the agriculture sector.</a:t>
            </a:r>
          </a:p>
          <a:p>
            <a:pPr algn="just"/>
            <a:endParaRPr lang="en-US" dirty="0" smtClean="0"/>
          </a:p>
          <a:p>
            <a:endParaRPr lang="en-US" dirty="0" smtClean="0"/>
          </a:p>
          <a:p>
            <a:endParaRPr lang="en-US"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0"/>
            <a:ext cx="8205788" cy="762000"/>
          </a:xfrm>
        </p:spPr>
        <p:txBody>
          <a:bodyPr>
            <a:normAutofit fontScale="90000"/>
          </a:bodyPr>
          <a:lstStyle/>
          <a:p>
            <a:r>
              <a:rPr lang="en-US" dirty="0" smtClean="0"/>
              <a:t>Seed companies of the world</a:t>
            </a:r>
          </a:p>
        </p:txBody>
      </p:sp>
      <p:sp>
        <p:nvSpPr>
          <p:cNvPr id="8195" name="Content Placeholder 2"/>
          <p:cNvSpPr>
            <a:spLocks noGrp="1"/>
          </p:cNvSpPr>
          <p:nvPr>
            <p:ph idx="1"/>
          </p:nvPr>
        </p:nvSpPr>
        <p:spPr>
          <a:xfrm>
            <a:off x="0" y="838200"/>
            <a:ext cx="9144000" cy="6019800"/>
          </a:xfrm>
        </p:spPr>
        <p:txBody>
          <a:bodyPr rtlCol="0">
            <a:normAutofit/>
          </a:bodyPr>
          <a:lstStyle/>
          <a:p>
            <a:pPr algn="just" fontAlgn="auto">
              <a:spcBef>
                <a:spcPct val="0"/>
              </a:spcBef>
              <a:spcAft>
                <a:spcPts val="0"/>
              </a:spcAft>
              <a:buFont typeface="Arial" pitchFamily="34" charset="0"/>
              <a:buChar char="•"/>
              <a:defRPr/>
            </a:pPr>
            <a:r>
              <a:rPr lang="en-GB" sz="2800" dirty="0" smtClean="0"/>
              <a:t>The top 10 seed companies account for 67% of the global proprietary seed market.  </a:t>
            </a:r>
          </a:p>
          <a:p>
            <a:pPr algn="just" fontAlgn="auto">
              <a:spcBef>
                <a:spcPct val="0"/>
              </a:spcBef>
              <a:spcAft>
                <a:spcPts val="0"/>
              </a:spcAft>
              <a:buNone/>
              <a:defRPr/>
            </a:pPr>
            <a:endParaRPr lang="en-GB" sz="2800" dirty="0" smtClean="0"/>
          </a:p>
          <a:p>
            <a:pPr algn="just" fontAlgn="auto">
              <a:spcBef>
                <a:spcPct val="0"/>
              </a:spcBef>
              <a:spcAft>
                <a:spcPts val="0"/>
              </a:spcAft>
              <a:buFont typeface="Arial" pitchFamily="34" charset="0"/>
              <a:buChar char="•"/>
              <a:defRPr/>
            </a:pPr>
            <a:r>
              <a:rPr lang="en-GB" sz="2800" dirty="0" smtClean="0"/>
              <a:t>The world’s largest seed company, Monsanto, accounts for 23% of the global commercial seed market. </a:t>
            </a:r>
          </a:p>
          <a:p>
            <a:pPr algn="just" fontAlgn="auto">
              <a:spcBef>
                <a:spcPct val="0"/>
              </a:spcBef>
              <a:spcAft>
                <a:spcPts val="0"/>
              </a:spcAft>
              <a:buNone/>
              <a:defRPr/>
            </a:pPr>
            <a:endParaRPr lang="en-GB" sz="2800" dirty="0" smtClean="0"/>
          </a:p>
          <a:p>
            <a:pPr algn="just" fontAlgn="auto">
              <a:spcBef>
                <a:spcPct val="0"/>
              </a:spcBef>
              <a:spcAft>
                <a:spcPts val="0"/>
              </a:spcAft>
              <a:buFont typeface="Arial" pitchFamily="34" charset="0"/>
              <a:buChar char="•"/>
              <a:defRPr/>
            </a:pPr>
            <a:r>
              <a:rPr lang="en-GB" sz="2800" dirty="0" smtClean="0"/>
              <a:t>The top 3 companies (Monsanto, DuPont, and </a:t>
            </a:r>
            <a:r>
              <a:rPr lang="en-GB" sz="2800" dirty="0" err="1" smtClean="0"/>
              <a:t>Syngenta</a:t>
            </a:r>
            <a:r>
              <a:rPr lang="en-GB" sz="2800" dirty="0" smtClean="0"/>
              <a:t>) collectively account for almost half of the worldwide proprietary seed market. This is a huge portion of the worlds’ seed ownership to be in the hands of a few individuals.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 10 seed companies of the world</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1.Monsanto (US) - $4,964m - 23% </a:t>
            </a:r>
          </a:p>
          <a:p>
            <a:pPr>
              <a:buNone/>
            </a:pPr>
            <a:r>
              <a:rPr lang="en-US" dirty="0" smtClean="0"/>
              <a:t>2.DuPont (US) - $3,300m - 15% </a:t>
            </a:r>
          </a:p>
          <a:p>
            <a:pPr>
              <a:buNone/>
            </a:pPr>
            <a:r>
              <a:rPr lang="en-US" dirty="0" smtClean="0"/>
              <a:t>3.Syngenta (Switzerland) - $2,018m - 9% </a:t>
            </a:r>
          </a:p>
          <a:p>
            <a:pPr>
              <a:buNone/>
            </a:pPr>
            <a:r>
              <a:rPr lang="en-US" dirty="0" smtClean="0"/>
              <a:t>4.Groupe </a:t>
            </a:r>
            <a:r>
              <a:rPr lang="en-US" dirty="0" err="1" smtClean="0"/>
              <a:t>Limagrain</a:t>
            </a:r>
            <a:r>
              <a:rPr lang="en-US" dirty="0" smtClean="0"/>
              <a:t> (France) - $1,226m - 6% </a:t>
            </a:r>
          </a:p>
          <a:p>
            <a:pPr>
              <a:buNone/>
            </a:pPr>
            <a:r>
              <a:rPr lang="en-US" dirty="0" smtClean="0"/>
              <a:t>5.Land O' Lakes (US) - $917m - 4%</a:t>
            </a:r>
          </a:p>
          <a:p>
            <a:pPr>
              <a:buNone/>
            </a:pPr>
            <a:r>
              <a:rPr lang="en-US" dirty="0" smtClean="0"/>
              <a:t>6.KWS AG (Germany) - $702m - 3% </a:t>
            </a:r>
          </a:p>
          <a:p>
            <a:pPr>
              <a:buNone/>
            </a:pPr>
            <a:r>
              <a:rPr lang="en-US" dirty="0" smtClean="0"/>
              <a:t>7.Bayer Crop Science (Germany) - $524m - 2% </a:t>
            </a:r>
          </a:p>
          <a:p>
            <a:pPr>
              <a:buNone/>
            </a:pPr>
            <a:r>
              <a:rPr lang="en-US" dirty="0" smtClean="0"/>
              <a:t>8.Sakata (Japan) - $396m - &lt;2% </a:t>
            </a:r>
          </a:p>
          <a:p>
            <a:pPr>
              <a:buNone/>
            </a:pPr>
            <a:r>
              <a:rPr lang="en-US" dirty="0" smtClean="0"/>
              <a:t>9.DLF-Trifolium (Denmark) - $391m - &lt;2% </a:t>
            </a:r>
          </a:p>
          <a:p>
            <a:pPr>
              <a:buNone/>
            </a:pPr>
            <a:r>
              <a:rPr lang="en-US" dirty="0" smtClean="0"/>
              <a:t>10.Takii (Japan) - $347m - &lt;2% </a:t>
            </a:r>
            <a:br>
              <a:rPr lang="en-US" dirty="0" smtClean="0"/>
            </a:br>
            <a:r>
              <a:rPr lang="en-US" dirty="0" smtClean="0"/>
              <a:t> </a:t>
            </a:r>
            <a:br>
              <a:rPr lang="en-US" dirty="0" smtClean="0"/>
            </a:br>
            <a:r>
              <a:rPr lang="en-US" dirty="0" smtClean="0"/>
              <a:t>Source: ETC Group</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C:\Users\user\AppData\Local\Microsoft\Windows\Temporary Internet Files\Content.IE5\FWLW2X1K\worlds-top-seed-companies_5c86.jpg"/>
          <p:cNvPicPr>
            <a:picLocks noGrp="1" noChangeAspect="1" noChangeArrowheads="1"/>
          </p:cNvPicPr>
          <p:nvPr>
            <p:ph idx="1"/>
          </p:nvPr>
        </p:nvPicPr>
        <p:blipFill>
          <a:blip r:embed="rId2" cstate="print"/>
          <a:srcRect/>
          <a:stretch>
            <a:fillRect/>
          </a:stretch>
        </p:blipFill>
        <p:spPr bwMode="auto">
          <a:xfrm>
            <a:off x="-57620" y="0"/>
            <a:ext cx="9201620" cy="6858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447</TotalTime>
  <Words>1398</Words>
  <Application>Microsoft Office PowerPoint</Application>
  <PresentationFormat>On-screen Show (4:3)</PresentationFormat>
  <Paragraphs>102</Paragraphs>
  <Slides>20</Slides>
  <Notes>6</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Introduction to seed production and preservation </vt:lpstr>
      <vt:lpstr>Definition of a seed</vt:lpstr>
      <vt:lpstr>What?</vt:lpstr>
      <vt:lpstr>PowerPoint Presentation</vt:lpstr>
      <vt:lpstr>PowerPoint Presentation</vt:lpstr>
      <vt:lpstr>PowerPoint Presentation</vt:lpstr>
      <vt:lpstr>Seed companies of the world</vt:lpstr>
      <vt:lpstr>Top 10 seed companies of the world</vt:lpstr>
      <vt:lpstr>PowerPoint Presentation</vt:lpstr>
      <vt:lpstr>PowerPoint Presentation</vt:lpstr>
      <vt:lpstr>What do we do then?</vt:lpstr>
      <vt:lpstr>Why Save Seeds?  </vt:lpstr>
      <vt:lpstr>2. To retain control of your food supply.</vt:lpstr>
      <vt:lpstr>3. To preserve our heritage and our biodiversity.</vt:lpstr>
      <vt:lpstr>4. To preserve the varietal characteristics you want.</vt:lpstr>
      <vt:lpstr>5. To develop and preserve strains adapted to your own growing conditions.</vt:lpstr>
      <vt:lpstr>6. To help preserve our right to save seeds.</vt:lpstr>
      <vt:lpstr>The seed saving process              in a nutshell </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seed production and preservation</dc:title>
  <dc:creator>user</dc:creator>
  <cp:lastModifiedBy>John Beeby</cp:lastModifiedBy>
  <cp:revision>20</cp:revision>
  <dcterms:created xsi:type="dcterms:W3CDTF">2010-08-29T14:37:33Z</dcterms:created>
  <dcterms:modified xsi:type="dcterms:W3CDTF">2012-08-12T18:27:48Z</dcterms:modified>
</cp:coreProperties>
</file>